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62" r:id="rId9"/>
    <p:sldId id="263" r:id="rId10"/>
    <p:sldId id="264" r:id="rId11"/>
    <p:sldId id="265" r:id="rId12"/>
    <p:sldId id="288" r:id="rId13"/>
    <p:sldId id="267" r:id="rId14"/>
    <p:sldId id="285" r:id="rId15"/>
    <p:sldId id="287" r:id="rId16"/>
    <p:sldId id="269" r:id="rId17"/>
    <p:sldId id="281" r:id="rId18"/>
    <p:sldId id="282" r:id="rId19"/>
    <p:sldId id="283" r:id="rId20"/>
    <p:sldId id="289" r:id="rId21"/>
    <p:sldId id="290" r:id="rId22"/>
    <p:sldId id="291" r:id="rId23"/>
    <p:sldId id="293" r:id="rId24"/>
    <p:sldId id="294" r:id="rId25"/>
    <p:sldId id="295" r:id="rId26"/>
    <p:sldId id="296" r:id="rId27"/>
    <p:sldId id="273" r:id="rId28"/>
    <p:sldId id="274" r:id="rId29"/>
    <p:sldId id="275" r:id="rId30"/>
    <p:sldId id="276" r:id="rId31"/>
    <p:sldId id="277" r:id="rId32"/>
    <p:sldId id="298" r:id="rId33"/>
    <p:sldId id="284" r:id="rId34"/>
    <p:sldId id="279" r:id="rId35"/>
    <p:sldId id="280" r:id="rId36"/>
    <p:sldId id="297" r:id="rId37"/>
  </p:sldIdLst>
  <p:sldSz cx="10160000" cy="7620000"/>
  <p:notesSz cx="7620000" cy="10160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3556" autoAdjust="0"/>
  </p:normalViewPr>
  <p:slideViewPr>
    <p:cSldViewPr>
      <p:cViewPr varScale="1">
        <p:scale>
          <a:sx n="78" d="100"/>
          <a:sy n="78" d="100"/>
        </p:scale>
        <p:origin x="1542" y="84"/>
      </p:cViewPr>
      <p:guideLst>
        <p:guide orient="horz" pos="24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0042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33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488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16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1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99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225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918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481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41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253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82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92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200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762000"/>
            <a:ext cx="5080000" cy="3810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http://www.franknicol.co.uk/product_images/c/13_0977_61__79287.jpg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10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762000"/>
            <a:ext cx="5080000" cy="3810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http://www.erindustrial.com/images/zerimages/500/OSB-32125HR.jpg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7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0" y="762000"/>
            <a:ext cx="5080000" cy="3810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http://www.erindustrial.com/images/zerimages/500/OSB-32125HR.jpg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66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934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648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762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776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1778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880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149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893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57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10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344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530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4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22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734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425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ctrTitle"/>
          </p:nvPr>
        </p:nvSpPr>
        <p:spPr>
          <a:xfrm>
            <a:off x="914400" y="3048000"/>
            <a:ext cx="8331200" cy="1219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buSzPct val="100000"/>
              <a:defRPr sz="4800"/>
            </a:lvl1pPr>
            <a:lvl2pPr algn="ctr">
              <a:buSzPct val="100000"/>
              <a:defRPr sz="4800"/>
            </a:lvl2pPr>
            <a:lvl3pPr algn="ctr">
              <a:buSzPct val="100000"/>
              <a:defRPr sz="4800"/>
            </a:lvl3pPr>
            <a:lvl4pPr algn="ctr">
              <a:buSzPct val="100000"/>
              <a:defRPr sz="4800"/>
            </a:lvl4pPr>
            <a:lvl5pPr algn="ctr">
              <a:buSzPct val="100000"/>
              <a:defRPr sz="4800"/>
            </a:lvl5pPr>
            <a:lvl6pPr algn="ctr">
              <a:buSzPct val="100000"/>
              <a:defRPr sz="4800"/>
            </a:lvl6pPr>
            <a:lvl7pPr algn="ctr">
              <a:buSzPct val="100000"/>
              <a:defRPr sz="4800"/>
            </a:lvl7pPr>
            <a:lvl8pPr algn="ctr">
              <a:buSzPct val="100000"/>
              <a:defRPr sz="4800"/>
            </a:lvl8pPr>
            <a:lvl9pPr algn="ctr">
              <a:buSzPct val="100000"/>
              <a:defRPr sz="4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502399" cy="9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buSzPct val="100000"/>
              <a:defRPr sz="3200"/>
            </a:lvl1pPr>
            <a:lvl2pPr algn="ctr">
              <a:buSzPct val="100000"/>
              <a:defRPr sz="3200"/>
            </a:lvl2pPr>
            <a:lvl3pPr algn="ctr">
              <a:buSzPct val="100000"/>
              <a:defRPr sz="3200"/>
            </a:lvl3pPr>
            <a:lvl4pPr algn="ctr">
              <a:buSzPct val="100000"/>
              <a:defRPr sz="3200"/>
            </a:lvl4pPr>
            <a:lvl5pPr algn="ctr">
              <a:buSzPct val="100000"/>
              <a:defRPr sz="3200"/>
            </a:lvl5pPr>
            <a:lvl6pPr algn="ctr">
              <a:buSzPct val="100000"/>
              <a:defRPr sz="3200"/>
            </a:lvl6pPr>
            <a:lvl7pPr algn="ctr">
              <a:buSzPct val="100000"/>
              <a:defRPr sz="3200"/>
            </a:lvl7pPr>
            <a:lvl8pPr algn="ctr">
              <a:buSzPct val="100000"/>
              <a:defRPr sz="3200"/>
            </a:lvl8pPr>
            <a:lvl9pPr algn="ctr">
              <a:buSzPct val="100000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99224"/>
              <a:defRPr sz="4266"/>
            </a:lvl1pPr>
            <a:lvl2pPr>
              <a:buSzPct val="99224"/>
              <a:defRPr sz="4266"/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9550400" cy="548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99224"/>
              <a:defRPr sz="4266"/>
            </a:lvl1pPr>
            <a:lvl2pPr>
              <a:buSzPct val="99224"/>
              <a:defRPr sz="4266"/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4470399" cy="548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5384800" y="1828800"/>
            <a:ext cx="4470399" cy="548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98765"/>
              <a:defRPr sz="2666"/>
            </a:lvl1pPr>
            <a:lvl2pPr>
              <a:buSzPct val="98765"/>
              <a:defRPr sz="2666"/>
            </a:lvl2pPr>
            <a:lvl3pPr>
              <a:buSzPct val="98765"/>
              <a:defRPr sz="2666"/>
            </a:lvl3pPr>
            <a:lvl4pPr>
              <a:buSzPct val="98765"/>
              <a:defRPr sz="2666"/>
            </a:lvl4pPr>
            <a:lvl5pPr>
              <a:buSzPct val="98765"/>
              <a:defRPr sz="2666"/>
            </a:lvl5pPr>
            <a:lvl6pPr>
              <a:buSzPct val="98765"/>
              <a:defRPr sz="2666"/>
            </a:lvl6pPr>
            <a:lvl7pPr>
              <a:buSzPct val="98765"/>
              <a:defRPr sz="2666"/>
            </a:lvl7pPr>
            <a:lvl8pPr>
              <a:buSzPct val="98765"/>
              <a:defRPr sz="2666"/>
            </a:lvl8pPr>
            <a:lvl9pPr>
              <a:buSzPct val="98765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04800" y="6705600"/>
            <a:ext cx="9550400" cy="60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buSzPct val="100000"/>
              <a:defRPr sz="3200"/>
            </a:lvl1pPr>
            <a:lvl2pPr algn="ctr">
              <a:buSzPct val="100000"/>
              <a:defRPr sz="3200"/>
            </a:lvl2pPr>
            <a:lvl3pPr algn="ctr">
              <a:buSzPct val="100000"/>
              <a:defRPr sz="3200"/>
            </a:lvl3pPr>
            <a:lvl4pPr algn="ctr">
              <a:buSzPct val="100000"/>
              <a:defRPr sz="3200"/>
            </a:lvl4pPr>
            <a:lvl5pPr algn="ctr">
              <a:buSzPct val="100000"/>
              <a:defRPr sz="3200"/>
            </a:lvl5pPr>
            <a:lvl6pPr algn="ctr">
              <a:buSzPct val="100000"/>
              <a:defRPr sz="3200"/>
            </a:lvl6pPr>
            <a:lvl7pPr algn="ctr">
              <a:buSzPct val="100000"/>
              <a:defRPr sz="3200"/>
            </a:lvl7pPr>
            <a:lvl8pPr algn="ctr">
              <a:buSzPct val="100000"/>
              <a:defRPr sz="3200"/>
            </a:lvl8pPr>
            <a:lvl9pPr algn="ctr">
              <a:buSzPct val="100000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88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7062612"/>
            <a:ext cx="2370667" cy="405694"/>
          </a:xfrm>
          <a:prstGeom prst="rect">
            <a:avLst/>
          </a:prstGeom>
        </p:spPr>
        <p:txBody>
          <a:bodyPr/>
          <a:lstStyle/>
          <a:p>
            <a:fld id="{438A478F-E14B-4805-BE5C-AB47A75EC916}" type="datetimeFigureOut">
              <a:rPr lang="en-US" smtClean="0"/>
              <a:t>3/6/2014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1334" y="7062612"/>
            <a:ext cx="3217333" cy="4056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3" y="7062612"/>
            <a:ext cx="2370667" cy="405694"/>
          </a:xfrm>
          <a:prstGeom prst="rect">
            <a:avLst/>
          </a:prstGeom>
        </p:spPr>
        <p:txBody>
          <a:bodyPr/>
          <a:lstStyle/>
          <a:p>
            <a:fld id="{7F1F2E4F-F4B5-4DC8-8B26-D011A093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03389"/>
            <a:ext cx="3342570" cy="1291167"/>
          </a:xfrm>
          <a:prstGeom prst="rect">
            <a:avLst/>
          </a:prstGeo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278" y="303389"/>
            <a:ext cx="5679722" cy="6503459"/>
          </a:xfrm>
          <a:prstGeom prst="rect">
            <a:avLst/>
          </a:prstGeo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1594556"/>
            <a:ext cx="3342570" cy="5212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56"/>
            </a:lvl1pPr>
            <a:lvl2pPr marL="507995" indent="0">
              <a:buNone/>
              <a:defRPr sz="1333"/>
            </a:lvl2pPr>
            <a:lvl3pPr marL="1015990" indent="0">
              <a:buNone/>
              <a:defRPr sz="1111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8000" y="7062612"/>
            <a:ext cx="2370667" cy="405694"/>
          </a:xfrm>
          <a:prstGeom prst="rect">
            <a:avLst/>
          </a:prstGeom>
        </p:spPr>
        <p:txBody>
          <a:bodyPr/>
          <a:lstStyle/>
          <a:p>
            <a:fld id="{438A478F-E14B-4805-BE5C-AB47A75EC916}" type="datetimeFigureOut">
              <a:rPr lang="en-US" smtClean="0"/>
              <a:t>3/6/2014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71334" y="7062612"/>
            <a:ext cx="3217333" cy="4056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81333" y="7062612"/>
            <a:ext cx="2370667" cy="405694"/>
          </a:xfrm>
          <a:prstGeom prst="rect">
            <a:avLst/>
          </a:prstGeom>
        </p:spPr>
        <p:txBody>
          <a:bodyPr/>
          <a:lstStyle/>
          <a:p>
            <a:fld id="{7F1F2E4F-F4B5-4DC8-8B26-D011A093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" r="29911" b="-411"/>
          <a:stretch/>
        </p:blipFill>
        <p:spPr>
          <a:xfrm>
            <a:off x="0" y="-236"/>
            <a:ext cx="10185401" cy="7136105"/>
          </a:xfrm>
          <a:prstGeom prst="rect">
            <a:avLst/>
          </a:prstGeom>
        </p:spPr>
      </p:pic>
      <p:sp>
        <p:nvSpPr>
          <p:cNvPr id="20" name="Shape 20"/>
          <p:cNvSpPr txBox="1"/>
          <p:nvPr/>
        </p:nvSpPr>
        <p:spPr>
          <a:xfrm>
            <a:off x="4572000" y="1524000"/>
            <a:ext cx="8641624" cy="4853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6" b="1" i="1" dirty="0">
                <a:solidFill>
                  <a:schemeClr val="bg1"/>
                </a:solidFill>
              </a:rPr>
              <a:t>Midterm</a:t>
            </a:r>
            <a:r>
              <a:rPr lang="en-US" sz="1546" b="1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Design Review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6" b="1" i="1" dirty="0">
                <a:solidFill>
                  <a:schemeClr val="bg1"/>
                </a:solidFill>
              </a:rPr>
              <a:t>Spring</a:t>
            </a:r>
            <a:r>
              <a:rPr lang="en-US" sz="1546" b="1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201</a:t>
            </a:r>
            <a:r>
              <a:rPr lang="en-US" sz="1546" b="1" i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hape 22"/>
          <p:cNvSpPr/>
          <p:nvPr/>
        </p:nvSpPr>
        <p:spPr>
          <a:xfrm>
            <a:off x="7556500" y="0"/>
            <a:ext cx="2603500" cy="13758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Shape 43"/>
          <p:cNvSpPr/>
          <p:nvPr/>
        </p:nvSpPr>
        <p:spPr>
          <a:xfrm>
            <a:off x="-17278" y="6807200"/>
            <a:ext cx="10177279" cy="8466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8" name="Shape 4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53850"/>
            <a:ext cx="6146800" cy="27403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26665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sz="3800"/>
              <a:t>Current Payload Deployment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070600" y="1295400"/>
            <a:ext cx="3814319" cy="5542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Simple aluminum welded structure.</a:t>
            </a:r>
          </a:p>
          <a:p>
            <a:endParaRPr lang="en-US" sz="2400" dirty="0"/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Designed for box to contact ground when deployed.</a:t>
            </a:r>
          </a:p>
          <a:p>
            <a:endParaRPr lang="en-US" sz="2400" dirty="0"/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Deployment latches still in design phase.</a:t>
            </a:r>
          </a:p>
        </p:txBody>
      </p:sp>
      <p:sp>
        <p:nvSpPr>
          <p:cNvPr id="86" name="Shape 86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7" name="Shape 87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b="12191"/>
          <a:stretch/>
        </p:blipFill>
        <p:spPr>
          <a:xfrm>
            <a:off x="272054" y="1384298"/>
            <a:ext cx="5536510" cy="28829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Rocker-Bogie Suspension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7697" y="1447800"/>
            <a:ext cx="4200299" cy="4775225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Design allows for overall lighter rover than previous track design.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Combination of Rockers and bogies allows for superior stability and </a:t>
            </a:r>
            <a:r>
              <a:rPr lang="en-US" sz="2400" dirty="0"/>
              <a:t>maneuverability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</a:t>
            </a:r>
            <a:r>
              <a:rPr lang="en-US" sz="2400" dirty="0"/>
              <a:t>was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much easier and much more cost effective to manufacture than the previous track design.</a:t>
            </a:r>
          </a:p>
          <a:p>
            <a:pPr rt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95" name="Shape 95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6" name="Shape 96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7" name="Shape 97"/>
          <p:cNvSpPr/>
          <p:nvPr/>
        </p:nvSpPr>
        <p:spPr>
          <a:xfrm>
            <a:off x="5782409" y="3543808"/>
            <a:ext cx="4041641" cy="301736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</p:sp>
      <p:sp>
        <p:nvSpPr>
          <p:cNvPr id="98" name="Shape 98"/>
          <p:cNvSpPr/>
          <p:nvPr/>
        </p:nvSpPr>
        <p:spPr>
          <a:xfrm>
            <a:off x="4327996" y="1136925"/>
            <a:ext cx="5496054" cy="229799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1"/>
            </a:solidFill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500" cy="91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Wheels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04800" y="1199745"/>
            <a:ext cx="4470300" cy="53081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r>
              <a:rPr lang="en-US" sz="2400" dirty="0"/>
              <a:t>Custom built </a:t>
            </a:r>
            <a:r>
              <a:rPr lang="en-US" sz="2400" dirty="0" smtClean="0"/>
              <a:t>in-house.</a:t>
            </a:r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r>
              <a:rPr lang="en-US" sz="2400" dirty="0"/>
              <a:t>Custom cost less than buying </a:t>
            </a:r>
            <a:r>
              <a:rPr lang="en-US" sz="2400" dirty="0" smtClean="0"/>
              <a:t>pre-built.</a:t>
            </a:r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r>
              <a:rPr lang="en-US" sz="2400" dirty="0"/>
              <a:t>Lighter custom design was possible when making our </a:t>
            </a:r>
            <a:r>
              <a:rPr lang="en-US" sz="2400" dirty="0" smtClean="0"/>
              <a:t>own.</a:t>
            </a:r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516467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r>
              <a:rPr lang="en-US" sz="2400" dirty="0"/>
              <a:t>Rubber coating applied to add grip and traction</a:t>
            </a:r>
            <a:r>
              <a:rPr lang="en-US" sz="2400" dirty="0" smtClean="0"/>
              <a:t>.</a:t>
            </a:r>
          </a:p>
          <a:p>
            <a:pPr marL="516467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6467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r>
              <a:rPr lang="en-US" sz="2400" dirty="0"/>
              <a:t>Current wheels are a finished product.  </a:t>
            </a:r>
          </a:p>
          <a:p>
            <a:pPr marL="516467" lvl="0" indent="-457200">
              <a:buClr>
                <a:srgbClr val="000000"/>
              </a:buClr>
              <a:buSzPct val="164609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8" name="Shape 108"/>
          <p:cNvSpPr/>
          <p:nvPr/>
        </p:nvSpPr>
        <p:spPr>
          <a:xfrm>
            <a:off x="-17236" y="6773350"/>
            <a:ext cx="10177286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9" name="Shape 109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41" y="3733800"/>
            <a:ext cx="5071407" cy="28588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11638" r="4097" b="27844"/>
          <a:stretch/>
        </p:blipFill>
        <p:spPr>
          <a:xfrm>
            <a:off x="6146800" y="457200"/>
            <a:ext cx="2590800" cy="29287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5097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730975" y="2675549"/>
            <a:ext cx="4124325" cy="4114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87525" y="290600"/>
            <a:ext cx="3582600" cy="91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Driving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287525" y="1093375"/>
            <a:ext cx="7342200" cy="224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2201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Each wheel is independently driven by a </a:t>
            </a:r>
            <a:r>
              <a:rPr lang="en-US" sz="2400" dirty="0" smtClean="0"/>
              <a:t>motor.</a:t>
            </a:r>
          </a:p>
          <a:p>
            <a:pPr marL="381000" lvl="0" indent="-220133" rtl="0">
              <a:buClr>
                <a:srgbClr val="000000"/>
              </a:buClr>
              <a:buSzPct val="164609"/>
              <a:buFont typeface="Arial"/>
              <a:buChar char="•"/>
            </a:pPr>
            <a:endParaRPr lang="en-US" sz="2400" dirty="0"/>
          </a:p>
          <a:p>
            <a:pPr marL="381000" lvl="0" indent="-2201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Allows for improved traction on uneven </a:t>
            </a:r>
            <a:r>
              <a:rPr lang="en-US" sz="2400" dirty="0" smtClean="0"/>
              <a:t>terrain.</a:t>
            </a:r>
          </a:p>
          <a:p>
            <a:pPr marL="381000" lvl="0" indent="-220133" rtl="0">
              <a:buClr>
                <a:srgbClr val="000000"/>
              </a:buClr>
              <a:buSzPct val="164609"/>
              <a:buFont typeface="Arial"/>
              <a:buChar char="•"/>
            </a:pPr>
            <a:endParaRPr lang="en-US" sz="2400" dirty="0"/>
          </a:p>
          <a:p>
            <a:pPr marL="381000" lvl="0" indent="-2201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Current driving system is more effective at handling terrain and saving </a:t>
            </a:r>
            <a:r>
              <a:rPr lang="en-US" sz="2400" dirty="0" smtClean="0"/>
              <a:t>weight.</a:t>
            </a:r>
            <a:endParaRPr lang="en-US" sz="2400" dirty="0"/>
          </a:p>
          <a:p>
            <a:endParaRPr lang="en-US"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0750" y="4206775"/>
            <a:ext cx="5118299" cy="248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While driving, the front and back wheels pivot in unison to </a:t>
            </a:r>
            <a:r>
              <a:rPr lang="en-US" sz="2400" dirty="0" smtClean="0"/>
              <a:t>steer.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endParaRPr lang="en-US" sz="2400" dirty="0"/>
          </a:p>
          <a:p>
            <a:pPr marL="457200" lvl="0" indent="-397933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To perform tight turns the wheels each turn in towards each </a:t>
            </a:r>
            <a:r>
              <a:rPr lang="en-US" sz="2400" dirty="0" smtClean="0"/>
              <a:t>other.</a:t>
            </a:r>
            <a:endParaRPr lang="en-US" sz="2400" dirty="0"/>
          </a:p>
        </p:txBody>
      </p:sp>
      <p:sp>
        <p:nvSpPr>
          <p:cNvPr id="118" name="Shape 118"/>
          <p:cNvSpPr txBox="1"/>
          <p:nvPr/>
        </p:nvSpPr>
        <p:spPr>
          <a:xfrm>
            <a:off x="290750" y="3509225"/>
            <a:ext cx="4057799" cy="835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4200"/>
              <a:t>Steering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-17267" y="6807200"/>
            <a:ext cx="10177267" cy="846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20" name="Shape 120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Arm Design 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40113" y="1219200"/>
            <a:ext cx="5177385" cy="3810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Arm lengths based on 2-D sketches.</a:t>
            </a:r>
          </a:p>
          <a:p>
            <a:pPr marL="3810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/>
              <a:buChar char="•"/>
            </a:pPr>
            <a:endParaRPr lang="en-US" sz="2400" dirty="0"/>
          </a:p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Rover Dimensions and       	   task specifications     	   accounted for.</a:t>
            </a:r>
          </a:p>
          <a:p>
            <a:pPr marL="160867" marR="0" lvl="0" indent="-846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24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End plate allows for multiple tools to be attached for the different tasks.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6807200"/>
            <a:ext cx="10160000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5" name="Shape 135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188521" y="5229696"/>
            <a:ext cx="9742878" cy="1272703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Spherical coordinates used over Cartesian to make the arm more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moveable.</a:t>
            </a:r>
            <a:endParaRPr lang="en-US" sz="2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5" r="21465"/>
          <a:stretch/>
        </p:blipFill>
        <p:spPr>
          <a:xfrm>
            <a:off x="5483997" y="474741"/>
            <a:ext cx="4252781" cy="3563859"/>
          </a:xfrm>
          <a:prstGeom prst="rect">
            <a:avLst/>
          </a:prstGeom>
          <a:ln>
            <a:solidFill>
              <a:schemeClr val="accent4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0810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266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Arm</a:t>
            </a:r>
            <a:endParaRPr lang="en-US" sz="4266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0" y="1313232"/>
            <a:ext cx="4743451" cy="42532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Aluminum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body.</a:t>
            </a:r>
            <a:endParaRPr lang="en-US" sz="2400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Mounted to rotary plate with 360°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range.</a:t>
            </a:r>
            <a:endParaRPr lang="en-US" sz="2400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609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3580"/>
              <a:buFont typeface="Arial" panose="020B0604020202020204" pitchFamily="34" charset="0"/>
              <a:buChar char="•"/>
            </a:pPr>
            <a:r>
              <a:rPr lang="en-US" sz="2400" dirty="0" smtClean="0">
                <a:rtl val="0"/>
              </a:rPr>
              <a:t>L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inear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movements controlled by a linear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actuator.</a:t>
            </a:r>
          </a:p>
          <a:p>
            <a:pPr marL="160867" marR="0" lvl="2" indent="-846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   - 35 </a:t>
            </a:r>
            <a:r>
              <a:rPr lang="en-US" sz="2400" b="0" i="0" u="none" strike="noStrike" cap="none" baseline="0" dirty="0" err="1" smtClean="0">
                <a:solidFill>
                  <a:srgbClr val="000000"/>
                </a:solidFill>
                <a:sym typeface="Arial"/>
                <a:rtl val="0"/>
              </a:rPr>
              <a:t>lbs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 of force.</a:t>
            </a:r>
          </a:p>
          <a:p>
            <a:pPr marL="160867" marR="0" lvl="2" indent="-846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   - Rapid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feed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rate.</a:t>
            </a:r>
            <a:endParaRPr lang="en-US" sz="2400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160867" marR="0" lvl="2" indent="-846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 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- Approx</a:t>
            </a:r>
            <a:r>
              <a:rPr lang="en-US" sz="2400" dirty="0" smtClean="0">
                <a:rtl val="0"/>
              </a:rPr>
              <a:t>.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90° vertical range.</a:t>
            </a:r>
            <a:endParaRPr lang="en-US" sz="2400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0" y="6807200"/>
            <a:ext cx="10160000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54" name="Shape 15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8845" r="16161" b="7834"/>
          <a:stretch/>
        </p:blipFill>
        <p:spPr>
          <a:xfrm>
            <a:off x="4927601" y="884857"/>
            <a:ext cx="5045548" cy="3407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-101600" y="4461334"/>
            <a:ext cx="89408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8067" lvl="2" indent="-465667">
              <a:buClr>
                <a:srgbClr val="000000"/>
              </a:buClr>
              <a:buSzPct val="163580"/>
              <a:buFont typeface="Arial"/>
              <a:buChar char="•"/>
            </a:pPr>
            <a:r>
              <a:rPr lang="en-US" sz="2400" dirty="0"/>
              <a:t>Arm joint controlled by stepper motor and </a:t>
            </a:r>
            <a:r>
              <a:rPr lang="en-US" sz="2400" dirty="0" smtClean="0"/>
              <a:t>gearbox.</a:t>
            </a:r>
            <a:endParaRPr lang="en-US" sz="2400" dirty="0"/>
          </a:p>
          <a:p>
            <a:pPr marL="630238" lvl="2" indent="-477838">
              <a:buClr>
                <a:srgbClr val="000000"/>
              </a:buClr>
              <a:buSzPct val="25000"/>
            </a:pPr>
            <a:r>
              <a:rPr lang="en-US" sz="2400" dirty="0"/>
              <a:t>   </a:t>
            </a:r>
            <a:r>
              <a:rPr lang="en-US" sz="2400" dirty="0" smtClean="0"/>
              <a:t>- Theoretical </a:t>
            </a:r>
            <a:r>
              <a:rPr lang="en-US" sz="2400" dirty="0"/>
              <a:t>360° range, but    limited to 340° due to physical </a:t>
            </a:r>
            <a:r>
              <a:rPr lang="en-US" sz="2400" dirty="0" smtClean="0"/>
              <a:t>constraints.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998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Manipulator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90725" y="1684600"/>
            <a:ext cx="4580049" cy="484525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Flying voltage probes</a:t>
            </a:r>
          </a:p>
          <a:p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parallel gripper</a:t>
            </a:r>
          </a:p>
          <a:p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Axis servo actuated wrist joint</a:t>
            </a:r>
          </a:p>
        </p:txBody>
      </p:sp>
      <p:sp>
        <p:nvSpPr>
          <p:cNvPr id="136" name="Shape 136"/>
          <p:cNvSpPr/>
          <p:nvPr/>
        </p:nvSpPr>
        <p:spPr>
          <a:xfrm>
            <a:off x="-34542" y="6807200"/>
            <a:ext cx="10194542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7" name="Shape 137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38" name="Shape 138"/>
          <p:cNvSpPr/>
          <p:nvPr/>
        </p:nvSpPr>
        <p:spPr>
          <a:xfrm>
            <a:off x="5989801" y="3276600"/>
            <a:ext cx="3657600" cy="33781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30" y="304800"/>
            <a:ext cx="5579898" cy="31386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/>
              <a:t>Soil </a:t>
            </a:r>
            <a:r>
              <a:rPr lang="en-US" dirty="0" smtClean="0"/>
              <a:t>Sampling Task</a:t>
            </a:r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90725" y="1684600"/>
            <a:ext cx="4580100" cy="48453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Drill to a depth of 2.5 cm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Collect sample from said depth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Conduct field test for life as well as lab test.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Transport sample to home base.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4" name="Shape 74"/>
          <p:cNvSpPr/>
          <p:nvPr/>
        </p:nvSpPr>
        <p:spPr>
          <a:xfrm>
            <a:off x="0" y="6807200"/>
            <a:ext cx="1015999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5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515" r="47222" b="956"/>
          <a:stretch/>
        </p:blipFill>
        <p:spPr>
          <a:xfrm>
            <a:off x="6070599" y="1066800"/>
            <a:ext cx="2757393" cy="5105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17539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66649" y="1524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/>
              <a:t>Soil Sampling Tool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203200" y="990600"/>
            <a:ext cx="4580100" cy="48453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Custom polycarbonate, spring loaded housing, for its light weight and durability.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Standard 1 1/4in by 8in auger bit ideal for collecting sand quality soil.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Powered by a </a:t>
            </a:r>
            <a:r>
              <a:rPr lang="en-US" sz="2400" dirty="0" err="1"/>
              <a:t>Banebots</a:t>
            </a:r>
            <a:r>
              <a:rPr lang="en-US" sz="2400" dirty="0"/>
              <a:t> RS555 </a:t>
            </a:r>
            <a:r>
              <a:rPr lang="en-US" sz="2400" dirty="0" smtClean="0"/>
              <a:t>drive motor connected to a Flexi Drill.</a:t>
            </a:r>
          </a:p>
          <a:p>
            <a:endParaRPr dirty="0"/>
          </a:p>
        </p:txBody>
      </p:sp>
      <p:sp>
        <p:nvSpPr>
          <p:cNvPr id="74" name="Shape 74"/>
          <p:cNvSpPr/>
          <p:nvPr/>
        </p:nvSpPr>
        <p:spPr>
          <a:xfrm>
            <a:off x="0" y="6807200"/>
            <a:ext cx="1015999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5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6908" r="12374" b="22617"/>
          <a:stretch/>
        </p:blipFill>
        <p:spPr>
          <a:xfrm rot="5400000">
            <a:off x="4693073" y="2308350"/>
            <a:ext cx="5879253" cy="2362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45186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sz="5330" b="1" dirty="0"/>
              <a:t>Soil </a:t>
            </a:r>
            <a:r>
              <a:rPr lang="en-US" sz="5330" b="1" dirty="0" smtClean="0"/>
              <a:t>Sampling Task</a:t>
            </a:r>
            <a:endParaRPr lang="en-US" sz="5330" b="1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90725" y="1684600"/>
            <a:ext cx="4580100" cy="48453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Can drill and collect soil samples up to 5 in.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The bit combined with the housing can transport samples.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An onboard test must be completed in addition to a test back at the base station.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dirty="0"/>
          </a:p>
        </p:txBody>
      </p:sp>
      <p:sp>
        <p:nvSpPr>
          <p:cNvPr id="74" name="Shape 74"/>
          <p:cNvSpPr/>
          <p:nvPr/>
        </p:nvSpPr>
        <p:spPr>
          <a:xfrm>
            <a:off x="0" y="6807200"/>
            <a:ext cx="1015999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5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17110" r="37984" b="14149"/>
          <a:stretch/>
        </p:blipFill>
        <p:spPr bwMode="auto">
          <a:xfrm>
            <a:off x="6527800" y="533400"/>
            <a:ext cx="1863090" cy="589280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6197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/>
        </p:nvSpPr>
        <p:spPr>
          <a:xfrm>
            <a:off x="535600" y="1848811"/>
            <a:ext cx="9088799" cy="3049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buNone/>
            </a:pPr>
            <a:r>
              <a:rPr lang="en-US" sz="2400" dirty="0"/>
              <a:t>MAVRIC is a project aimed at designing and building a functional “mars rover” capable of doing a set of various tasks that will be presented in a competition called the University Rover </a:t>
            </a:r>
            <a:r>
              <a:rPr lang="en-US" sz="2400" dirty="0" smtClean="0"/>
              <a:t>Challenge. </a:t>
            </a:r>
            <a:r>
              <a:rPr lang="en-US" sz="2400" dirty="0"/>
              <a:t>MAVRIC also creates an opportunity for engineering students to help design and build a rover, and get a real-world, applicable knowledge that is vitally important for future endeavors.</a:t>
            </a:r>
          </a:p>
          <a:p>
            <a:endParaRPr lang="en-US" sz="2400" dirty="0"/>
          </a:p>
        </p:txBody>
      </p:sp>
      <p:sp>
        <p:nvSpPr>
          <p:cNvPr id="30" name="Shape 30"/>
          <p:cNvSpPr txBox="1"/>
          <p:nvPr/>
        </p:nvSpPr>
        <p:spPr>
          <a:xfrm>
            <a:off x="2267869" y="708425"/>
            <a:ext cx="5606999" cy="673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4200"/>
              <a:t>Mission Statement</a:t>
            </a:r>
          </a:p>
        </p:txBody>
      </p:sp>
      <p:sp>
        <p:nvSpPr>
          <p:cNvPr id="6" name="Shape 43"/>
          <p:cNvSpPr/>
          <p:nvPr/>
        </p:nvSpPr>
        <p:spPr>
          <a:xfrm>
            <a:off x="-17278" y="6807200"/>
            <a:ext cx="1017727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" name="Shape 4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b="1" dirty="0"/>
              <a:t>Soil Sample </a:t>
            </a:r>
            <a:r>
              <a:rPr lang="en-US" sz="5333" b="1" dirty="0" smtClean="0"/>
              <a:t>Testing</a:t>
            </a:r>
            <a:endParaRPr lang="en-US" sz="5333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667" dirty="0" smtClean="0"/>
          </a:p>
          <a:p>
            <a:r>
              <a:rPr lang="en-US" sz="2400" dirty="0" smtClean="0"/>
              <a:t>Desert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Harsh </a:t>
            </a:r>
            <a:r>
              <a:rPr lang="en-US" sz="2400" dirty="0" smtClean="0"/>
              <a:t>environment.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Not a lot of </a:t>
            </a:r>
            <a:r>
              <a:rPr lang="en-US" sz="2400" dirty="0" smtClean="0"/>
              <a:t>water.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What </a:t>
            </a:r>
            <a:r>
              <a:rPr lang="en-US" sz="2400" dirty="0"/>
              <a:t>can live there?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Lichens.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Cyanobacteria.</a:t>
            </a:r>
            <a:endParaRPr lang="en-US" sz="2400" dirty="0"/>
          </a:p>
        </p:txBody>
      </p:sp>
      <p:sp>
        <p:nvSpPr>
          <p:cNvPr id="4" name="Shape 74"/>
          <p:cNvSpPr/>
          <p:nvPr/>
        </p:nvSpPr>
        <p:spPr>
          <a:xfrm>
            <a:off x="0" y="6807200"/>
            <a:ext cx="10159999" cy="8466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064461"/>
            <a:ext cx="4823298" cy="3200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85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059333" cy="966611"/>
          </a:xfrm>
        </p:spPr>
        <p:txBody>
          <a:bodyPr>
            <a:normAutofit/>
          </a:bodyPr>
          <a:lstStyle/>
          <a:p>
            <a:r>
              <a:rPr lang="en-US" sz="5333" dirty="0"/>
              <a:t>Soil Sample </a:t>
            </a:r>
            <a:r>
              <a:rPr lang="en-US" sz="5333" dirty="0" smtClean="0"/>
              <a:t>Testing</a:t>
            </a:r>
            <a:endParaRPr lang="en-US" sz="5333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354667"/>
            <a:ext cx="5334000" cy="5452181"/>
          </a:xfrm>
        </p:spPr>
        <p:txBody>
          <a:bodyPr>
            <a:normAutofit/>
          </a:bodyPr>
          <a:lstStyle/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2400" dirty="0"/>
              <a:t>Cyanobacteria (Blue-green algae)</a:t>
            </a:r>
          </a:p>
          <a:p>
            <a:pPr marL="888991" lvl="1" indent="-380996">
              <a:buFont typeface="Arial" panose="020B0604020202020204" pitchFamily="34" charset="0"/>
              <a:buChar char="•"/>
            </a:pPr>
            <a:r>
              <a:rPr lang="en-US" sz="2400" dirty="0"/>
              <a:t>Watery </a:t>
            </a:r>
            <a:r>
              <a:rPr lang="en-US" sz="2400" dirty="0" smtClean="0"/>
              <a:t>environment.</a:t>
            </a:r>
            <a:endParaRPr lang="en-US" sz="2400" dirty="0"/>
          </a:p>
          <a:p>
            <a:pPr marL="888991" lvl="1" indent="-380996">
              <a:buFont typeface="Arial" panose="020B0604020202020204" pitchFamily="34" charset="0"/>
              <a:buChar char="•"/>
            </a:pPr>
            <a:r>
              <a:rPr lang="en-US" sz="2400" dirty="0" smtClean="0"/>
              <a:t>Desert.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 err="1" smtClean="0"/>
              <a:t>Cryptobiotic</a:t>
            </a:r>
            <a:r>
              <a:rPr lang="en-US" sz="2400" dirty="0" smtClean="0"/>
              <a:t>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/>
              <a:t>Just add water</a:t>
            </a:r>
            <a:r>
              <a:rPr lang="en-US" sz="2400" dirty="0" smtClean="0"/>
              <a:t>!</a:t>
            </a:r>
          </a:p>
          <a:p>
            <a:pPr marL="1396986" lvl="2" indent="-380996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2400" dirty="0"/>
              <a:t>How to find them?</a:t>
            </a:r>
          </a:p>
          <a:p>
            <a:pPr marL="888991" lvl="1" indent="-380996">
              <a:buFont typeface="Arial" panose="020B0604020202020204" pitchFamily="34" charset="0"/>
              <a:buChar char="•"/>
            </a:pPr>
            <a:r>
              <a:rPr lang="en-US" sz="2400" dirty="0" err="1"/>
              <a:t>Cryptobiotic</a:t>
            </a:r>
            <a:r>
              <a:rPr lang="en-US" sz="2400" dirty="0"/>
              <a:t> soil </a:t>
            </a:r>
            <a:r>
              <a:rPr lang="en-US" sz="2400" dirty="0" smtClean="0"/>
              <a:t>crusts.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/>
              <a:t>Within the top 6-8 inches of </a:t>
            </a:r>
            <a:r>
              <a:rPr lang="en-US" sz="2400" dirty="0" smtClean="0"/>
              <a:t>soil.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/>
              <a:t>Must be </a:t>
            </a:r>
            <a:r>
              <a:rPr lang="en-US" sz="2400" dirty="0" smtClean="0"/>
              <a:t>undisturbed. </a:t>
            </a:r>
            <a:endParaRPr lang="en-US" sz="2400" dirty="0"/>
          </a:p>
        </p:txBody>
      </p:sp>
      <p:pic>
        <p:nvPicPr>
          <p:cNvPr id="1026" name="Picture 2" descr="Cryptobiotic so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984" y="3886200"/>
            <a:ext cx="3243418" cy="26251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ucmp.berkeley.edu/bacteria/oscillatori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48" y="1375304"/>
            <a:ext cx="3239654" cy="22150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4"/>
          <p:cNvSpPr/>
          <p:nvPr/>
        </p:nvSpPr>
        <p:spPr>
          <a:xfrm>
            <a:off x="0" y="6826655"/>
            <a:ext cx="10159999" cy="846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8358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313333" cy="966611"/>
          </a:xfrm>
        </p:spPr>
        <p:txBody>
          <a:bodyPr>
            <a:normAutofit/>
          </a:bodyPr>
          <a:lstStyle/>
          <a:p>
            <a:r>
              <a:rPr lang="en-US" sz="5333" dirty="0"/>
              <a:t>Soil Sample </a:t>
            </a:r>
            <a:r>
              <a:rPr lang="en-US" sz="5333" dirty="0" smtClean="0"/>
              <a:t>Testing</a:t>
            </a:r>
            <a:endParaRPr lang="en-US" sz="5333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1439334"/>
            <a:ext cx="6011333" cy="5381626"/>
          </a:xfrm>
        </p:spPr>
        <p:txBody>
          <a:bodyPr>
            <a:normAutofit/>
          </a:bodyPr>
          <a:lstStyle/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2400" dirty="0"/>
              <a:t>Lichens</a:t>
            </a:r>
          </a:p>
          <a:p>
            <a:pPr marL="850895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Alga and </a:t>
            </a:r>
            <a:r>
              <a:rPr lang="en-US" sz="2400" dirty="0" err="1" smtClean="0"/>
              <a:t>fungas</a:t>
            </a:r>
            <a:r>
              <a:rPr lang="en-US" sz="2400" dirty="0" smtClean="0"/>
              <a:t>.</a:t>
            </a:r>
            <a:endParaRPr lang="en-US" sz="2400" dirty="0"/>
          </a:p>
          <a:p>
            <a:pPr marL="850895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All regions in the </a:t>
            </a:r>
            <a:r>
              <a:rPr lang="en-US" sz="2400" dirty="0" smtClean="0"/>
              <a:t>world.</a:t>
            </a:r>
          </a:p>
          <a:p>
            <a:pPr marL="888991" lvl="1" indent="-380996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6" indent="-380996">
              <a:buFont typeface="Arial" panose="020B0604020202020204" pitchFamily="34" charset="0"/>
              <a:buChar char="•"/>
            </a:pPr>
            <a:r>
              <a:rPr lang="en-US" sz="2400" dirty="0"/>
              <a:t>How to find them?</a:t>
            </a:r>
          </a:p>
          <a:p>
            <a:pPr marL="850895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Desert </a:t>
            </a:r>
            <a:r>
              <a:rPr lang="en-US" sz="2400" dirty="0" smtClean="0"/>
              <a:t>varnish.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 smtClean="0"/>
              <a:t>Discoloring.</a:t>
            </a:r>
            <a:endParaRPr lang="en-US" sz="2400" dirty="0"/>
          </a:p>
          <a:p>
            <a:pPr marL="850895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Color spot </a:t>
            </a:r>
            <a:r>
              <a:rPr lang="en-US" sz="2400" dirty="0" smtClean="0"/>
              <a:t>test.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/>
              <a:t>Potassium hydroxide (K-test</a:t>
            </a:r>
            <a:r>
              <a:rPr lang="en-US" sz="2400" dirty="0" smtClean="0"/>
              <a:t>).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/>
              <a:t>Calcium hypochlorite (C-test</a:t>
            </a:r>
            <a:r>
              <a:rPr lang="en-US" sz="2400" dirty="0" smtClean="0"/>
              <a:t>).</a:t>
            </a:r>
            <a:endParaRPr lang="en-US" sz="2400" dirty="0"/>
          </a:p>
          <a:p>
            <a:pPr marL="1396986" lvl="2" indent="-380996">
              <a:buFont typeface="Arial" panose="020B0604020202020204" pitchFamily="34" charset="0"/>
              <a:buChar char="•"/>
            </a:pPr>
            <a:r>
              <a:rPr lang="en-US" sz="2400" dirty="0" err="1"/>
              <a:t>Paraphenyldiamine</a:t>
            </a:r>
            <a:r>
              <a:rPr lang="en-US" sz="2400" dirty="0"/>
              <a:t> (</a:t>
            </a:r>
            <a:r>
              <a:rPr lang="en-US" sz="2400" dirty="0" err="1"/>
              <a:t>Pd</a:t>
            </a:r>
            <a:r>
              <a:rPr lang="en-US" sz="2400" dirty="0"/>
              <a:t>-test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pic>
        <p:nvPicPr>
          <p:cNvPr id="2049" name="Picture 1" descr="Placodioid Lich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383343"/>
            <a:ext cx="2710436" cy="24702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ig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4066840"/>
            <a:ext cx="2714758" cy="25450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4"/>
          <p:cNvSpPr/>
          <p:nvPr/>
        </p:nvSpPr>
        <p:spPr>
          <a:xfrm>
            <a:off x="0" y="6807200"/>
            <a:ext cx="10159999" cy="846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" name="Shape 7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3737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sz="5330" b="1" dirty="0" smtClean="0"/>
              <a:t>Solar Panel Cleaning Tool</a:t>
            </a:r>
            <a:endParaRPr lang="en-US" sz="5330" b="1" dirty="0"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284264" y="2286000"/>
            <a:ext cx="3517675" cy="30480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r>
              <a:rPr lang="en-US" sz="2400" dirty="0" smtClean="0"/>
              <a:t>Keep weight low.</a:t>
            </a:r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endParaRPr lang="en-US" sz="2400" dirty="0" smtClean="0"/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r>
              <a:rPr lang="en-US" sz="2400" dirty="0" smtClean="0"/>
              <a:t>Reliability.</a:t>
            </a:r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endParaRPr lang="en-US" sz="2400" dirty="0"/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r>
              <a:rPr lang="en-US" sz="2400" dirty="0" smtClean="0"/>
              <a:t>Performance.</a:t>
            </a:r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endParaRPr lang="en-US" sz="2400" dirty="0" smtClean="0"/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r>
              <a:rPr lang="en-US" sz="2400" dirty="0" smtClean="0"/>
              <a:t>Cost.</a:t>
            </a:r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endParaRPr lang="en-US" dirty="0" smtClean="0"/>
          </a:p>
          <a:p>
            <a:pPr marL="516467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154" name="Shape 154"/>
          <p:cNvSpPr/>
          <p:nvPr/>
        </p:nvSpPr>
        <p:spPr>
          <a:xfrm>
            <a:off x="-17275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55" name="Shape 155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" name="Rectangle 1"/>
          <p:cNvSpPr/>
          <p:nvPr/>
        </p:nvSpPr>
        <p:spPr>
          <a:xfrm>
            <a:off x="304800" y="1447800"/>
            <a:ext cx="43749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Design Considerations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500" r="22812" b="20000"/>
          <a:stretch/>
        </p:blipFill>
        <p:spPr>
          <a:xfrm>
            <a:off x="5232400" y="2001798"/>
            <a:ext cx="4248807" cy="3200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70013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3093" y="1259431"/>
            <a:ext cx="5486400" cy="914400"/>
          </a:xfrm>
        </p:spPr>
        <p:txBody>
          <a:bodyPr/>
          <a:lstStyle/>
          <a:p>
            <a:pPr algn="ctr"/>
            <a:r>
              <a:rPr lang="en-US" dirty="0" smtClean="0"/>
              <a:t>Design Idea #1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87872" y="1998125"/>
            <a:ext cx="5501398" cy="5486399"/>
          </a:xfrm>
        </p:spPr>
        <p:txBody>
          <a:bodyPr/>
          <a:lstStyle/>
          <a:p>
            <a:r>
              <a:rPr lang="en-US" sz="2400" dirty="0" smtClean="0"/>
              <a:t>Pros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Rotary brush, its super effective.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Efficient.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Fast.</a:t>
            </a:r>
          </a:p>
          <a:p>
            <a:endParaRPr lang="en-US" sz="2400" dirty="0"/>
          </a:p>
          <a:p>
            <a:r>
              <a:rPr lang="en-US" sz="2400" dirty="0" smtClean="0"/>
              <a:t>Cons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Complex.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/>
              <a:t>More possible failure points.</a:t>
            </a:r>
            <a:endParaRPr lang="en-US" sz="2400" dirty="0"/>
          </a:p>
        </p:txBody>
      </p:sp>
      <p:sp>
        <p:nvSpPr>
          <p:cNvPr id="5" name="Shape 154"/>
          <p:cNvSpPr/>
          <p:nvPr/>
        </p:nvSpPr>
        <p:spPr>
          <a:xfrm>
            <a:off x="-17275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3" y="2494514"/>
            <a:ext cx="3601548" cy="2642636"/>
          </a:xfrm>
          <a:prstGeom prst="rect">
            <a:avLst/>
          </a:prstGeom>
        </p:spPr>
      </p:pic>
      <p:sp>
        <p:nvSpPr>
          <p:cNvPr id="8" name="Shape 152"/>
          <p:cNvSpPr txBox="1">
            <a:spLocks/>
          </p:cNvSpPr>
          <p:nvPr/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>
            <a:r>
              <a:rPr lang="en-US" sz="5330" b="1" smtClean="0"/>
              <a:t>Solar Panel Cleaning Tool</a:t>
            </a:r>
            <a:endParaRPr lang="en-US" sz="5330" b="1" dirty="0"/>
          </a:p>
        </p:txBody>
      </p:sp>
    </p:spTree>
    <p:extLst>
      <p:ext uri="{BB962C8B-B14F-4D97-AF65-F5344CB8AC3E}">
        <p14:creationId xmlns:p14="http://schemas.microsoft.com/office/powerpoint/2010/main" val="258999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8800" y="1202252"/>
            <a:ext cx="5486400" cy="914400"/>
          </a:xfrm>
        </p:spPr>
        <p:txBody>
          <a:bodyPr/>
          <a:lstStyle/>
          <a:p>
            <a:pPr algn="ctr"/>
            <a:r>
              <a:rPr lang="en-US" dirty="0" smtClean="0"/>
              <a:t>Design Idea #2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58601" y="1744126"/>
            <a:ext cx="5501398" cy="5486399"/>
          </a:xfrm>
        </p:spPr>
        <p:txBody>
          <a:bodyPr/>
          <a:lstStyle/>
          <a:p>
            <a:r>
              <a:rPr lang="en-US" dirty="0" smtClean="0"/>
              <a:t>Pros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Simple.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Fewer points of failure.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Lower efficiency.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Not as effective.</a:t>
            </a:r>
          </a:p>
          <a:p>
            <a:endParaRPr lang="en-US" dirty="0" smtClean="0"/>
          </a:p>
        </p:txBody>
      </p:sp>
      <p:sp>
        <p:nvSpPr>
          <p:cNvPr id="5" name="Shape 154"/>
          <p:cNvSpPr/>
          <p:nvPr/>
        </p:nvSpPr>
        <p:spPr>
          <a:xfrm>
            <a:off x="-17275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971800"/>
            <a:ext cx="2164735" cy="2164735"/>
          </a:xfrm>
          <a:prstGeom prst="rect">
            <a:avLst/>
          </a:prstGeom>
        </p:spPr>
      </p:pic>
      <p:sp>
        <p:nvSpPr>
          <p:cNvPr id="8" name="Shape 152"/>
          <p:cNvSpPr txBox="1">
            <a:spLocks/>
          </p:cNvSpPr>
          <p:nvPr/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>
            <a:r>
              <a:rPr lang="en-US" sz="5330" b="1" smtClean="0"/>
              <a:t>Solar Panel Cleaning Tool</a:t>
            </a:r>
            <a:endParaRPr lang="en-US" sz="5330" b="1" dirty="0"/>
          </a:p>
        </p:txBody>
      </p:sp>
    </p:spTree>
    <p:extLst>
      <p:ext uri="{BB962C8B-B14F-4D97-AF65-F5344CB8AC3E}">
        <p14:creationId xmlns:p14="http://schemas.microsoft.com/office/powerpoint/2010/main" val="309888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8800" y="1104175"/>
            <a:ext cx="5486400" cy="914400"/>
          </a:xfrm>
        </p:spPr>
        <p:txBody>
          <a:bodyPr/>
          <a:lstStyle/>
          <a:p>
            <a:pPr algn="ctr"/>
            <a:r>
              <a:rPr lang="en-US" dirty="0" smtClean="0"/>
              <a:t>Design Idea #3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751068" y="2069968"/>
            <a:ext cx="6408931" cy="5486399"/>
          </a:xfrm>
        </p:spPr>
        <p:txBody>
          <a:bodyPr/>
          <a:lstStyle/>
          <a:p>
            <a:r>
              <a:rPr lang="en-US" dirty="0" smtClean="0"/>
              <a:t>Pros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Simple.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Moderate points of failure.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Previous semester design, Few changes needed.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Cheap.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Low efficiency.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Not as effective.</a:t>
            </a:r>
          </a:p>
          <a:p>
            <a:endParaRPr lang="en-US" dirty="0" smtClean="0"/>
          </a:p>
        </p:txBody>
      </p:sp>
      <p:sp>
        <p:nvSpPr>
          <p:cNvPr id="5" name="Shape 154"/>
          <p:cNvSpPr/>
          <p:nvPr/>
        </p:nvSpPr>
        <p:spPr>
          <a:xfrm>
            <a:off x="-17275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" name="Shape 156"/>
          <p:cNvSpPr/>
          <p:nvPr/>
        </p:nvSpPr>
        <p:spPr>
          <a:xfrm>
            <a:off x="431801" y="2590800"/>
            <a:ext cx="2666999" cy="38245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7" name="Shape 152"/>
          <p:cNvSpPr txBox="1">
            <a:spLocks/>
          </p:cNvSpPr>
          <p:nvPr/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9224"/>
              <a:buNone/>
              <a:defRPr sz="4266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buSzPct val="99224"/>
              <a:defRPr sz="4266"/>
            </a:lvl3pPr>
            <a:lvl4pPr>
              <a:buSzPct val="99224"/>
              <a:defRPr sz="4266"/>
            </a:lvl4pPr>
            <a:lvl5pPr>
              <a:buSzPct val="99224"/>
              <a:defRPr sz="4266"/>
            </a:lvl5pPr>
            <a:lvl6pPr>
              <a:buSzPct val="99224"/>
              <a:defRPr sz="4266"/>
            </a:lvl6pPr>
            <a:lvl7pPr>
              <a:buSzPct val="99224"/>
              <a:defRPr sz="4266"/>
            </a:lvl7pPr>
            <a:lvl8pPr>
              <a:buSzPct val="99224"/>
              <a:defRPr sz="4266"/>
            </a:lvl8pPr>
            <a:lvl9pPr>
              <a:buSzPct val="99224"/>
              <a:defRPr sz="4266"/>
            </a:lvl9pPr>
          </a:lstStyle>
          <a:p>
            <a:r>
              <a:rPr lang="en-US" sz="5330" b="1" smtClean="0"/>
              <a:t>Solar Panel Cleaning Tool</a:t>
            </a:r>
            <a:endParaRPr lang="en-US" sz="5330" b="1" dirty="0"/>
          </a:p>
        </p:txBody>
      </p:sp>
    </p:spTree>
    <p:extLst>
      <p:ext uri="{BB962C8B-B14F-4D97-AF65-F5344CB8AC3E}">
        <p14:creationId xmlns:p14="http://schemas.microsoft.com/office/powerpoint/2010/main" val="33383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04800" y="1817725"/>
            <a:ext cx="4546599" cy="5558524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lithium polymer battery packs for increased energy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density.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to support 50 A sustained current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draw.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Ah minimum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capacity.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12.8 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lithium iron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chemistry.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-34550" y="6807200"/>
            <a:ext cx="1019454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4" name="Shape 17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75" name="Shape 175"/>
          <p:cNvSpPr/>
          <p:nvPr/>
        </p:nvSpPr>
        <p:spPr>
          <a:xfrm>
            <a:off x="9448800" y="69596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12877" r="32071" b="10523"/>
          <a:stretch/>
        </p:blipFill>
        <p:spPr>
          <a:xfrm>
            <a:off x="4982790" y="1817725"/>
            <a:ext cx="4651173" cy="3355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and Feedback</a:t>
            </a:r>
            <a:endParaRPr lang="en-US" sz="42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45465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/>
              <a:t>GPS: Garmin 18x</a:t>
            </a:r>
          </a:p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/>
              <a:t>Camera: Sony FCB-EX1020 36x zoom mounted on pan/tilt mount</a:t>
            </a:r>
          </a:p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/>
              <a:t>Communication through serial interface with </a:t>
            </a:r>
            <a:r>
              <a:rPr lang="en-US" dirty="0" err="1"/>
              <a:t>ChipKit</a:t>
            </a:r>
            <a:r>
              <a:rPr lang="en-US" dirty="0"/>
              <a:t> </a:t>
            </a:r>
            <a:r>
              <a:rPr lang="en-US" dirty="0" smtClean="0"/>
              <a:t>development </a:t>
            </a:r>
            <a:r>
              <a:rPr lang="en-US" dirty="0"/>
              <a:t>board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85" name="Shape 185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23999" r="8899" b="26000"/>
          <a:stretch/>
        </p:blipFill>
        <p:spPr>
          <a:xfrm>
            <a:off x="5764988" y="1524000"/>
            <a:ext cx="3505200" cy="3810000"/>
          </a:xfrm>
          <a:prstGeom prst="rect">
            <a:avLst/>
          </a:prstGeom>
          <a:ln>
            <a:solidFill>
              <a:schemeClr val="accent4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System Design</a:t>
            </a:r>
            <a:endParaRPr lang="en-US" sz="42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3" name="Shape 193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" name="Shape 182"/>
          <p:cNvSpPr txBox="1">
            <a:spLocks noGrp="1"/>
          </p:cNvSpPr>
          <p:nvPr>
            <p:ph type="body" idx="1"/>
          </p:nvPr>
        </p:nvSpPr>
        <p:spPr>
          <a:xfrm>
            <a:off x="5440294" y="2022036"/>
            <a:ext cx="45465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err="1" smtClean="0"/>
              <a:t>ChipKit</a:t>
            </a:r>
            <a:r>
              <a:rPr lang="en-US" dirty="0" smtClean="0"/>
              <a:t> MAX32 central control board</a:t>
            </a:r>
            <a:endParaRPr lang="en-US" dirty="0"/>
          </a:p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err="1" smtClean="0"/>
              <a:t>Fuberino</a:t>
            </a:r>
            <a:r>
              <a:rPr lang="en-US" dirty="0" smtClean="0"/>
              <a:t> Mini used for camera movement control</a:t>
            </a:r>
          </a:p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Arm control also using </a:t>
            </a:r>
            <a:r>
              <a:rPr lang="en-US" dirty="0" err="1" smtClean="0"/>
              <a:t>ChipKit</a:t>
            </a:r>
            <a:r>
              <a:rPr lang="en-US" dirty="0" smtClean="0"/>
              <a:t> MAX32</a:t>
            </a:r>
            <a:endParaRPr lang="en-US" dirty="0"/>
          </a:p>
          <a:p>
            <a:pPr marL="381000" lvl="0" indent="-220133"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/>
              <a:t>Communication through serial interface with </a:t>
            </a:r>
            <a:r>
              <a:rPr lang="en-US" dirty="0" smtClean="0"/>
              <a:t>the central control board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" r="5021"/>
          <a:stretch/>
        </p:blipFill>
        <p:spPr>
          <a:xfrm>
            <a:off x="476826" y="2514633"/>
            <a:ext cx="4963468" cy="3073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198774" y="535610"/>
            <a:ext cx="5490825" cy="616998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4200" dirty="0"/>
              <a:t>MAVRIC</a:t>
            </a:r>
          </a:p>
          <a:p>
            <a:endParaRPr lang="en-US" sz="4200" dirty="0"/>
          </a:p>
          <a:p>
            <a:pPr lvl="0" rtl="0">
              <a:buNone/>
            </a:pPr>
            <a:r>
              <a:rPr lang="en-US" sz="2400" dirty="0"/>
              <a:t>Project Advisor</a:t>
            </a:r>
          </a:p>
          <a:p>
            <a:pPr marL="457200" lvl="0" indent="0" rtl="0">
              <a:buNone/>
            </a:pPr>
            <a:r>
              <a:rPr lang="en-US" sz="1800" dirty="0"/>
              <a:t>Matt Nelson</a:t>
            </a:r>
          </a:p>
          <a:p>
            <a:endParaRPr lang="en-US" sz="1800" dirty="0"/>
          </a:p>
          <a:p>
            <a:pPr lvl="0" rtl="0">
              <a:buNone/>
            </a:pPr>
            <a:r>
              <a:rPr lang="en-US" sz="2400" dirty="0"/>
              <a:t>Team Members</a:t>
            </a:r>
          </a:p>
          <a:p>
            <a:endParaRPr lang="en-US" sz="2400" dirty="0"/>
          </a:p>
          <a:p>
            <a:pPr lvl="0" rtl="0">
              <a:buNone/>
            </a:pPr>
            <a:r>
              <a:rPr lang="en-US" sz="1800" dirty="0"/>
              <a:t>Josh DeLarm - Team Leader</a:t>
            </a:r>
          </a:p>
          <a:p>
            <a:endParaRPr lang="en-US" sz="1800" dirty="0"/>
          </a:p>
          <a:p>
            <a:pPr lvl="0" indent="457200" rtl="0">
              <a:buNone/>
            </a:pPr>
            <a:r>
              <a:rPr lang="en-US" sz="1800" dirty="0"/>
              <a:t>Josh Boyer - Aerospace Engineer</a:t>
            </a:r>
          </a:p>
          <a:p>
            <a:pPr lvl="0" indent="457200" rtl="0">
              <a:buNone/>
            </a:pPr>
            <a:r>
              <a:rPr lang="en-US" sz="1800" dirty="0" smtClean="0"/>
              <a:t>Timothy </a:t>
            </a:r>
            <a:r>
              <a:rPr lang="en-US" sz="1800" dirty="0"/>
              <a:t>Miner - Civil Engineer</a:t>
            </a:r>
          </a:p>
          <a:p>
            <a:pPr indent="457200">
              <a:buNone/>
            </a:pPr>
            <a:r>
              <a:rPr lang="en-US" sz="1800" dirty="0" smtClean="0"/>
              <a:t>Alexander </a:t>
            </a:r>
            <a:r>
              <a:rPr lang="en-US" sz="1800" dirty="0"/>
              <a:t>Maxwell - Computer </a:t>
            </a:r>
            <a:r>
              <a:rPr lang="en-US" sz="1800" dirty="0" smtClean="0"/>
              <a:t>Engineering</a:t>
            </a:r>
          </a:p>
          <a:p>
            <a:pPr indent="457200">
              <a:buNone/>
            </a:pPr>
            <a:r>
              <a:rPr lang="en-US" sz="1800" dirty="0" smtClean="0"/>
              <a:t>Sarah </a:t>
            </a:r>
            <a:r>
              <a:rPr lang="en-US" sz="1800" dirty="0" err="1" smtClean="0"/>
              <a:t>Biver</a:t>
            </a:r>
            <a:r>
              <a:rPr lang="en-US" sz="1800" dirty="0" smtClean="0"/>
              <a:t> – Chemical Engineer</a:t>
            </a:r>
          </a:p>
          <a:p>
            <a:pPr indent="457200">
              <a:buNone/>
            </a:pPr>
            <a:r>
              <a:rPr lang="en-US" sz="1800" dirty="0" smtClean="0"/>
              <a:t>James </a:t>
            </a:r>
            <a:r>
              <a:rPr lang="en-US" sz="1800" dirty="0" err="1" smtClean="0"/>
              <a:t>Bove</a:t>
            </a:r>
            <a:r>
              <a:rPr lang="en-US" sz="1800" dirty="0" smtClean="0"/>
              <a:t> – Aerospace Engineer</a:t>
            </a:r>
          </a:p>
          <a:p>
            <a:pPr indent="457200">
              <a:buNone/>
            </a:pPr>
            <a:r>
              <a:rPr lang="en-US" sz="1800" dirty="0" smtClean="0"/>
              <a:t>Jeffrey Christensen – Mechanical Engineer</a:t>
            </a:r>
          </a:p>
          <a:p>
            <a:pPr indent="457200">
              <a:buNone/>
            </a:pPr>
            <a:r>
              <a:rPr lang="en-US" sz="1800" dirty="0" smtClean="0"/>
              <a:t>Carlos </a:t>
            </a:r>
            <a:r>
              <a:rPr lang="en-US" sz="1800" dirty="0" err="1" smtClean="0"/>
              <a:t>Negrin-Bolanos</a:t>
            </a:r>
            <a:r>
              <a:rPr lang="en-US" sz="1800" dirty="0" smtClean="0"/>
              <a:t> – Aerospace Engineer</a:t>
            </a:r>
          </a:p>
          <a:p>
            <a:pPr indent="457200">
              <a:buNone/>
            </a:pPr>
            <a:r>
              <a:rPr lang="en-US" sz="1800" dirty="0" err="1" smtClean="0"/>
              <a:t>Saimanoj</a:t>
            </a:r>
            <a:r>
              <a:rPr lang="en-US" sz="1800" dirty="0" smtClean="0"/>
              <a:t> </a:t>
            </a:r>
            <a:r>
              <a:rPr lang="en-US" sz="1800" dirty="0" err="1" smtClean="0"/>
              <a:t>Siddula</a:t>
            </a:r>
            <a:r>
              <a:rPr lang="en-US" sz="1800" dirty="0" smtClean="0"/>
              <a:t> – Aerospace Engineer</a:t>
            </a:r>
          </a:p>
          <a:p>
            <a:pPr indent="457200">
              <a:buNone/>
            </a:pPr>
            <a:r>
              <a:rPr lang="en-US" sz="1800" dirty="0" smtClean="0"/>
              <a:t>Graham </a:t>
            </a:r>
            <a:r>
              <a:rPr lang="en-US" sz="1800" dirty="0" err="1" smtClean="0"/>
              <a:t>Weilein</a:t>
            </a:r>
            <a:r>
              <a:rPr lang="en-US" sz="1800" dirty="0" smtClean="0"/>
              <a:t> – Aerospace Engineer</a:t>
            </a:r>
            <a:endParaRPr lang="en-US" sz="1800" dirty="0"/>
          </a:p>
        </p:txBody>
      </p:sp>
      <p:sp>
        <p:nvSpPr>
          <p:cNvPr id="8" name="Shape 43"/>
          <p:cNvSpPr/>
          <p:nvPr/>
        </p:nvSpPr>
        <p:spPr>
          <a:xfrm>
            <a:off x="-17278" y="6807200"/>
            <a:ext cx="1017727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" name="Shape 4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99" y="685800"/>
            <a:ext cx="4124901" cy="41153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Wireless Communication</a:t>
            </a:r>
            <a:endParaRPr lang="en-US" sz="42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5384800" y="1828800"/>
            <a:ext cx="45465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Link: 1W 900MHz </a:t>
            </a:r>
            <a:r>
              <a:rPr lang="en-US" dirty="0" smtClean="0"/>
              <a:t>RFD900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wireless 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serial modem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1w 2.4GHz Amateur TV transmitter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Fiberglass mast to elevate antennas at base station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6dBi Duck antenna minimum on rover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6dBi antenna minimum at base station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304800" y="1930400"/>
            <a:ext cx="4603374" cy="46033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03" name="Shape 203"/>
          <p:cNvSpPr/>
          <p:nvPr/>
        </p:nvSpPr>
        <p:spPr>
          <a:xfrm>
            <a:off x="-34550" y="6807200"/>
            <a:ext cx="10194549" cy="846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04" name="Shape 20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</a:t>
            </a:r>
            <a:r>
              <a:rPr lang="en-US" sz="42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Station Control</a:t>
            </a:r>
            <a:endParaRPr lang="en-US" sz="42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45465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110v power is supplied at competition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 minute setup period and 15 minute tear down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Laptop preferred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display via capture card or TV monitor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/>
              <a:t>C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ontrol 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is being written in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4927600" y="1905000"/>
            <a:ext cx="4831299" cy="36083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sp>
      <p:sp>
        <p:nvSpPr>
          <p:cNvPr id="212" name="Shape 212"/>
          <p:cNvSpPr/>
          <p:nvPr/>
        </p:nvSpPr>
        <p:spPr>
          <a:xfrm>
            <a:off x="-17263" y="6807200"/>
            <a:ext cx="10177264" cy="846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13" name="Shape 213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Plans</a:t>
            </a:r>
            <a:endParaRPr lang="en-US" sz="42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93991" y="1207311"/>
            <a:ext cx="615760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Redesign subsystem components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Redesign Gearbox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Redesign Suspension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Fabricate new subsystems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Fabricate new gearbox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Fabricate new suspension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Program arm controls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new driving style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dirty="0" smtClean="0"/>
              <a:t>Thoroughly test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-17263" y="6807200"/>
            <a:ext cx="1017726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3" name="Shape 213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t="2415" r="29545" b="1325"/>
          <a:stretch/>
        </p:blipFill>
        <p:spPr>
          <a:xfrm>
            <a:off x="6070600" y="1371600"/>
            <a:ext cx="3470275" cy="3091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50836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Updated Budget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04800" y="1465625"/>
            <a:ext cx="4547399" cy="55632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Registration: $100</a:t>
            </a:r>
          </a:p>
          <a:p>
            <a:pPr rtl="0">
              <a:lnSpc>
                <a:spcPct val="100000"/>
              </a:lnSpc>
              <a:buNone/>
            </a:pP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$150</a:t>
            </a:r>
          </a:p>
          <a:p>
            <a:pPr rtl="0">
              <a:lnSpc>
                <a:spcPct val="100000"/>
              </a:lnSpc>
              <a:buNone/>
            </a:pPr>
            <a:r>
              <a:rPr lang="en-US" dirty="0" smtClean="0"/>
              <a:t>Gearboxes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$300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Motors: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$200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Suspension: $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</a:p>
          <a:p>
            <a:pPr rtl="0">
              <a:lnSpc>
                <a:spcPct val="100000"/>
              </a:lnSpc>
              <a:buNone/>
            </a:pPr>
            <a:r>
              <a:rPr lang="en-US" dirty="0" smtClean="0"/>
              <a:t>Wheels:$150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Misc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$400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pPr lvl="0"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Total: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$1600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Travel: $1500</a:t>
            </a: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Lodging: $1000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5429250" y="1465925"/>
            <a:ext cx="45464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 reduced through prospective sponsors:</a:t>
            </a:r>
          </a:p>
          <a:p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-Key - electronic component discounts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Circuits - free circuit boards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Vermeer - Donation of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$2000</a:t>
            </a:r>
            <a:endParaRPr lang="en-US"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2" name="Shape 222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5689600" y="5281448"/>
            <a:ext cx="4178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Total Funding: $3,300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Spent: $200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Travel: Estimated $2500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02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Updated Timeline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83850" y="1117662"/>
            <a:ext cx="6724950" cy="55632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000" dirty="0" smtClean="0"/>
              <a:t>Redesign</a:t>
            </a: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sym typeface="Arial"/>
              </a:rPr>
              <a:t>Suspension redesign – Nov. 13</a:t>
            </a:r>
            <a:endParaRPr lang="en-US" sz="2000" dirty="0" smtClean="0"/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Payload redesign – Dec. 13</a:t>
            </a:r>
            <a:endParaRPr lang="en-US" sz="2000" dirty="0"/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Wheel redesign – Nov. 13</a:t>
            </a:r>
            <a:endParaRPr lang="en-US" sz="2000" dirty="0">
              <a:solidFill>
                <a:srgbClr val="000000"/>
              </a:solidFill>
              <a:sym typeface="Arial"/>
            </a:endParaRP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Differential redesign – Dec. 13</a:t>
            </a:r>
            <a:endParaRPr lang="en-US" sz="2000" dirty="0">
              <a:solidFill>
                <a:srgbClr val="000000"/>
              </a:solidFill>
              <a:sym typeface="Arial"/>
            </a:endParaRP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sym typeface="Arial"/>
              </a:rPr>
              <a:t>Arm components redesign – Dec. 13</a:t>
            </a:r>
            <a:endParaRPr lang="en-US" sz="2000" dirty="0">
              <a:solidFill>
                <a:srgbClr val="000000"/>
              </a:solidFill>
              <a:sym typeface="Arial"/>
            </a:endParaRP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Gearbox redesign – Nov. 13</a:t>
            </a:r>
            <a:endParaRPr lang="en-US" sz="2000" dirty="0">
              <a:solidFill>
                <a:srgbClr val="000000"/>
              </a:solidFill>
              <a:sym typeface="Arial"/>
            </a:endParaRP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Soil Sample tool design – Dec. 13</a:t>
            </a:r>
          </a:p>
          <a:p>
            <a:pPr marL="762000" marR="0" lvl="1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000" dirty="0" smtClean="0"/>
              <a:t>Solar Panel tool design – Dec. 13</a:t>
            </a:r>
            <a:endParaRPr lang="en-US" sz="2000" dirty="0"/>
          </a:p>
          <a:p>
            <a:endParaRPr lang="en-US" sz="2000" dirty="0" smtClean="0"/>
          </a:p>
          <a:p>
            <a:pPr marL="381000" lvl="0" indent="-220133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000" dirty="0" smtClean="0"/>
              <a:t>Fabrication</a:t>
            </a:r>
            <a:endParaRPr lang="en-US" sz="2000" dirty="0"/>
          </a:p>
          <a:p>
            <a:pPr marL="762000" lvl="1" indent="-220133">
              <a:buClr>
                <a:srgbClr val="000000"/>
              </a:buClr>
              <a:buFont typeface="Courier New"/>
              <a:buChar char="o"/>
            </a:pPr>
            <a:r>
              <a:rPr lang="en-US" sz="2000" dirty="0" smtClean="0"/>
              <a:t>Subsystem fabrication </a:t>
            </a:r>
            <a:r>
              <a:rPr lang="en-US" sz="2000" dirty="0"/>
              <a:t>– </a:t>
            </a:r>
            <a:r>
              <a:rPr lang="en-US" sz="2000" dirty="0" smtClean="0"/>
              <a:t>Feb. 14</a:t>
            </a:r>
          </a:p>
          <a:p>
            <a:pPr marL="762000" lvl="1" indent="-220133">
              <a:buClr>
                <a:srgbClr val="000000"/>
              </a:buClr>
              <a:buFont typeface="Courier New"/>
              <a:buChar char="o"/>
            </a:pPr>
            <a:r>
              <a:rPr lang="en-US" sz="2000" dirty="0" smtClean="0"/>
              <a:t>Suspension fabrication – Feb. 14</a:t>
            </a:r>
          </a:p>
          <a:p>
            <a:pPr marL="762000" lvl="1" indent="-220133">
              <a:buClr>
                <a:srgbClr val="000000"/>
              </a:buClr>
              <a:buFont typeface="Courier New"/>
              <a:buChar char="o"/>
            </a:pPr>
            <a:endParaRPr lang="en-US" sz="2400" dirty="0" smtClean="0"/>
          </a:p>
          <a:p>
            <a:pPr marL="381000" lvl="0" indent="-220133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000" dirty="0" smtClean="0"/>
              <a:t>Testing/Driver Training</a:t>
            </a:r>
            <a:endParaRPr lang="en-US" sz="2000" dirty="0"/>
          </a:p>
          <a:p>
            <a:pPr marL="762000" lvl="1" indent="-220133">
              <a:buClr>
                <a:srgbClr val="000000"/>
              </a:buClr>
              <a:buFont typeface="Courier New"/>
              <a:buChar char="o"/>
            </a:pPr>
            <a:r>
              <a:rPr lang="en-US" sz="2000" dirty="0"/>
              <a:t>Subsystem fabrication – Feb. </a:t>
            </a:r>
            <a:r>
              <a:rPr lang="en-US" sz="2000" dirty="0" smtClean="0"/>
              <a:t>14 to May 14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230" name="Shape 230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1" name="Shape 231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914400" y="3048000"/>
            <a:ext cx="8407399" cy="12954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578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38" name="Shape 238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9" name="Shape 239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ctrTitle"/>
          </p:nvPr>
        </p:nvSpPr>
        <p:spPr>
          <a:xfrm>
            <a:off x="203200" y="228600"/>
            <a:ext cx="3098800" cy="9144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 rtl="0">
              <a:lnSpc>
                <a:spcPct val="100000"/>
              </a:lnSpc>
              <a:buNone/>
            </a:pPr>
            <a:r>
              <a:rPr lang="en-US" sz="4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endParaRPr lang="en-US"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578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38" name="Shape 238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9" name="Shape 239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508000" y="1447800"/>
            <a:ext cx="9102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smtClean="0"/>
              <a:t>perceptivetravel.com/issues/0108/photos/northam_utah.jpg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http://ccwce.mit.edu/var/ezwebin_site/storage/images/news-events/photo-gallery/2011-ccwce-s-desalination-technology/ronan-r4-pv_panel_-_dust_covered/3876-1-eng-GB/Ronan-R4-PV_Panel_-_Dust_Covered.jpg</a:t>
            </a:r>
          </a:p>
        </p:txBody>
      </p:sp>
    </p:spTree>
    <p:extLst>
      <p:ext uri="{BB962C8B-B14F-4D97-AF65-F5344CB8AC3E}">
        <p14:creationId xmlns:p14="http://schemas.microsoft.com/office/powerpoint/2010/main" val="40044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 sz="42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58011" y="1329446"/>
            <a:ext cx="9626699" cy="5562600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Soil Sample Task: Identify an area worth sampling, collect and return soil sample from identified area, perform analysis and present results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0" indent="-22013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Terrain Traversal Task: Navigate complex terrain with reduced RF performance.</a:t>
            </a:r>
          </a:p>
          <a:p>
            <a:pPr marL="381000" marR="0" lvl="0" indent="-22013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Astronaut Assistance Task: Deliver multiple payloads of unknown configuration to specified coordinates.</a:t>
            </a:r>
          </a:p>
          <a:p>
            <a:pPr marL="381000" marR="0" lvl="0" indent="-22013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Construction Task: Manipulate switches and cables on an access panel in specified order as well as clean solar panels to increase electrical output.</a:t>
            </a:r>
          </a:p>
          <a:p>
            <a:pPr marL="381000" marR="0" lvl="0" indent="-22013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Task: Present design decisions, methodology and budget.</a:t>
            </a:r>
          </a:p>
        </p:txBody>
      </p:sp>
      <p:sp>
        <p:nvSpPr>
          <p:cNvPr id="43" name="Shape 43"/>
          <p:cNvSpPr/>
          <p:nvPr/>
        </p:nvSpPr>
        <p:spPr>
          <a:xfrm>
            <a:off x="-17278" y="6807200"/>
            <a:ext cx="1017727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4" name="Shape 44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/>
              <a:t>Rover So Far</a:t>
            </a:r>
          </a:p>
        </p:txBody>
      </p:sp>
      <p:sp>
        <p:nvSpPr>
          <p:cNvPr id="50" name="Shape 50"/>
          <p:cNvSpPr/>
          <p:nvPr/>
        </p:nvSpPr>
        <p:spPr>
          <a:xfrm>
            <a:off x="-17274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1" name="Shape 51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19000" r="3879" b="25001"/>
          <a:stretch/>
        </p:blipFill>
        <p:spPr>
          <a:xfrm>
            <a:off x="2717849" y="1278834"/>
            <a:ext cx="4800600" cy="52712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dirty="0" smtClean="0"/>
              <a:t>Current Progress</a:t>
            </a:r>
            <a:endParaRPr lang="en-US" dirty="0"/>
          </a:p>
        </p:txBody>
      </p:sp>
      <p:sp>
        <p:nvSpPr>
          <p:cNvPr id="50" name="Shape 50"/>
          <p:cNvSpPr/>
          <p:nvPr/>
        </p:nvSpPr>
        <p:spPr>
          <a:xfrm>
            <a:off x="-17274" y="6807200"/>
            <a:ext cx="1017727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1" name="Shape 51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812800" y="14478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Rudimentary driving system in place. Currently uses skid steering in order to move.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Wireless communication to rover established.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Web based command platform developed for versatile, wireless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Several subsystems in redesign phase.</a:t>
            </a:r>
            <a:endParaRPr lang="en-US" sz="24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7063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6265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rtl="0">
              <a:lnSpc>
                <a:spcPct val="100000"/>
              </a:lnSpc>
              <a:buNone/>
            </a:pPr>
            <a:r>
              <a:rPr lang="en-US"/>
              <a:t>Preliminary Design of </a:t>
            </a:r>
            <a:r>
              <a:rPr lang="en-US" sz="42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Chassis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5384800" y="1848701"/>
            <a:ext cx="4546499" cy="5542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C channels make up a ri</a:t>
            </a:r>
            <a:r>
              <a:rPr lang="en-US" sz="2400" dirty="0"/>
              <a:t>g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platform on which to attach the platform.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Payloads deployed from under forward and rear shelves.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Bolt together construction for easy repair.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Lightweight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design.</a:t>
            </a:r>
          </a:p>
          <a:p>
            <a:pPr marL="381000" marR="0" lvl="0" indent="-22013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C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omposite Shell to cover electronics.</a:t>
            </a:r>
          </a:p>
          <a:p>
            <a:pPr rtl="0">
              <a:lnSpc>
                <a:spcPct val="100000"/>
              </a:lnSpc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58" name="Shape 58"/>
          <p:cNvSpPr/>
          <p:nvPr/>
        </p:nvSpPr>
        <p:spPr>
          <a:xfrm>
            <a:off x="-8639" y="6807200"/>
            <a:ext cx="10168639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9" name="Shape 59"/>
          <p:cNvSpPr/>
          <p:nvPr/>
        </p:nvSpPr>
        <p:spPr>
          <a:xfrm>
            <a:off x="9245600" y="6807200"/>
            <a:ext cx="730250" cy="730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0" name="Shape 60"/>
          <p:cNvSpPr/>
          <p:nvPr/>
        </p:nvSpPr>
        <p:spPr>
          <a:xfrm>
            <a:off x="508000" y="2057400"/>
            <a:ext cx="4447629" cy="3967655"/>
          </a:xfrm>
          <a:prstGeom prst="rect">
            <a:avLst/>
          </a:prstGeom>
          <a:blipFill>
            <a:blip r:embed="rId5"/>
            <a:srcRect/>
            <a:stretch>
              <a:fillRect l="-43204" t="-15168" r="-26921" b="-6165"/>
            </a:stretch>
          </a:blipFill>
          <a:ln>
            <a:solidFill>
              <a:schemeClr val="accent1"/>
            </a:solidFill>
          </a:ln>
        </p:spPr>
      </p:sp>
      <p:sp>
        <p:nvSpPr>
          <p:cNvPr id="61" name="Shape 61"/>
          <p:cNvSpPr txBox="1"/>
          <p:nvPr/>
        </p:nvSpPr>
        <p:spPr>
          <a:xfrm>
            <a:off x="6566200" y="1211501"/>
            <a:ext cx="2183700" cy="63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u="sng"/>
              <a:t>Features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665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/>
              <a:t>Current Chassis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5338420" y="1295400"/>
            <a:ext cx="4546499" cy="5542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On/off switch structure above differential for easy access.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Back half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Electronic boards/wires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Batteries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Camera mount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Payload deployment latches (Not pictured)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Front half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Robotic Arm</a:t>
            </a:r>
          </a:p>
          <a:p>
            <a:pPr marL="914400" lvl="1" indent="-397933" rtl="0">
              <a:buClr>
                <a:srgbClr val="000000"/>
              </a:buClr>
              <a:buSzPct val="98765"/>
              <a:buFont typeface="Courier New"/>
              <a:buChar char="o"/>
            </a:pPr>
            <a:r>
              <a:rPr lang="en-US" sz="2400" dirty="0"/>
              <a:t>Payload deployment latches (Not pictured)</a:t>
            </a:r>
          </a:p>
        </p:txBody>
      </p:sp>
      <p:sp>
        <p:nvSpPr>
          <p:cNvPr id="68" name="Shape 68"/>
          <p:cNvSpPr/>
          <p:nvPr/>
        </p:nvSpPr>
        <p:spPr>
          <a:xfrm>
            <a:off x="-25914" y="6807200"/>
            <a:ext cx="10185914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9" name="Shape 69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4" y="2286000"/>
            <a:ext cx="4809657" cy="27113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66650" y="304800"/>
            <a:ext cx="9626699" cy="9905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lvl="0" rtl="0">
              <a:lnSpc>
                <a:spcPct val="100000"/>
              </a:lnSpc>
              <a:buNone/>
            </a:pPr>
            <a:r>
              <a:rPr lang="en-US" sz="3800"/>
              <a:t>Preliminary Design of Payload Deployment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338420" y="1295400"/>
            <a:ext cx="4546499" cy="5542799"/>
          </a:xfrm>
          <a:prstGeom prst="rect">
            <a:avLst/>
          </a:prstGeom>
        </p:spPr>
        <p:txBody>
          <a:bodyPr lIns="38100" tIns="38100" rIns="38100" bIns="38100" anchor="t" anchorCtr="0">
            <a:noAutofit/>
          </a:bodyPr>
          <a:lstStyle/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Four deployable undercarriage aluminum boxes.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One deployable box on rover shell.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Centralized pivot point under differential.</a:t>
            </a:r>
          </a:p>
          <a:p>
            <a:pPr marL="457200" lvl="0" indent="-397933" rtl="0">
              <a:buClr>
                <a:srgbClr val="000000"/>
              </a:buClr>
              <a:buSzPct val="164609"/>
              <a:buFont typeface="Arial"/>
              <a:buChar char="•"/>
            </a:pPr>
            <a:r>
              <a:rPr lang="en-US" sz="2400" dirty="0"/>
              <a:t>Deployment latches for quick release and retrieval.</a:t>
            </a:r>
          </a:p>
        </p:txBody>
      </p:sp>
      <p:sp>
        <p:nvSpPr>
          <p:cNvPr id="77" name="Shape 77"/>
          <p:cNvSpPr/>
          <p:nvPr/>
        </p:nvSpPr>
        <p:spPr>
          <a:xfrm>
            <a:off x="-17282" y="6807200"/>
            <a:ext cx="10177281" cy="84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8" name="Shape 78"/>
          <p:cNvSpPr/>
          <p:nvPr/>
        </p:nvSpPr>
        <p:spPr>
          <a:xfrm>
            <a:off x="9245600" y="6807200"/>
            <a:ext cx="730249" cy="7302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9" name="Shape 79"/>
          <p:cNvSpPr/>
          <p:nvPr/>
        </p:nvSpPr>
        <p:spPr>
          <a:xfrm>
            <a:off x="266650" y="1295400"/>
            <a:ext cx="5017615" cy="387722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1"/>
            </a:solidFill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1312</Words>
  <Application>Microsoft Office PowerPoint</Application>
  <PresentationFormat>Custom</PresentationFormat>
  <Paragraphs>293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Courier New</vt:lpstr>
      <vt:lpstr/>
      <vt:lpstr>PowerPoint Presentation</vt:lpstr>
      <vt:lpstr>PowerPoint Presentation</vt:lpstr>
      <vt:lpstr>PowerPoint Presentation</vt:lpstr>
      <vt:lpstr>Objectives</vt:lpstr>
      <vt:lpstr>Rover So Far</vt:lpstr>
      <vt:lpstr>Current Progress</vt:lpstr>
      <vt:lpstr>Preliminary Design of Chassis</vt:lpstr>
      <vt:lpstr>Current Chassis</vt:lpstr>
      <vt:lpstr>Preliminary Design of Payload Deployment</vt:lpstr>
      <vt:lpstr>Current Payload Deployment</vt:lpstr>
      <vt:lpstr>Rocker-Bogie Suspension</vt:lpstr>
      <vt:lpstr>Wheels</vt:lpstr>
      <vt:lpstr>Driving</vt:lpstr>
      <vt:lpstr>Arm Design </vt:lpstr>
      <vt:lpstr>Arm</vt:lpstr>
      <vt:lpstr>Manipulator</vt:lpstr>
      <vt:lpstr>Soil Sampling Task</vt:lpstr>
      <vt:lpstr>Soil Sampling Tool </vt:lpstr>
      <vt:lpstr>Soil Sampling Task</vt:lpstr>
      <vt:lpstr>Soil Sample Testing</vt:lpstr>
      <vt:lpstr>Soil Sample Testing</vt:lpstr>
      <vt:lpstr>Soil Sample Testing</vt:lpstr>
      <vt:lpstr>Solar Panel Cleaning Tool</vt:lpstr>
      <vt:lpstr>Design Idea #1</vt:lpstr>
      <vt:lpstr>Design Idea #2</vt:lpstr>
      <vt:lpstr>Design Idea #3</vt:lpstr>
      <vt:lpstr>Power</vt:lpstr>
      <vt:lpstr>Sensors and Feedback</vt:lpstr>
      <vt:lpstr>Control System Design</vt:lpstr>
      <vt:lpstr>Wireless Communication</vt:lpstr>
      <vt:lpstr>Base Station Control</vt:lpstr>
      <vt:lpstr>Future Plans</vt:lpstr>
      <vt:lpstr>Updated Budget</vt:lpstr>
      <vt:lpstr>Updated Timeline</vt:lpstr>
      <vt:lpstr>Questions?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Jim Bove</cp:lastModifiedBy>
  <cp:revision>42</cp:revision>
  <dcterms:modified xsi:type="dcterms:W3CDTF">2014-03-06T22:24:47Z</dcterms:modified>
</cp:coreProperties>
</file>